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7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968CD6-20A8-41A1-AEF5-999E98A714DF}"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3637888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68CD6-20A8-41A1-AEF5-999E98A714DF}"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4101385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68CD6-20A8-41A1-AEF5-999E98A714DF}"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1504552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68CD6-20A8-41A1-AEF5-999E98A714DF}"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311093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968CD6-20A8-41A1-AEF5-999E98A714DF}"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316511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968CD6-20A8-41A1-AEF5-999E98A714DF}"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219933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968CD6-20A8-41A1-AEF5-999E98A714DF}" type="datetimeFigureOut">
              <a:rPr lang="en-US" smtClean="0"/>
              <a:t>6/12/2021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59224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968CD6-20A8-41A1-AEF5-999E98A714DF}" type="datetimeFigureOut">
              <a:rPr lang="en-US" smtClean="0"/>
              <a:t>6/12/2021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1466876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68CD6-20A8-41A1-AEF5-999E98A714DF}" type="datetimeFigureOut">
              <a:rPr lang="en-US" smtClean="0"/>
              <a:t>6/12/2021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154747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968CD6-20A8-41A1-AEF5-999E98A714DF}"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102109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968CD6-20A8-41A1-AEF5-999E98A714DF}"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DAECC-583B-4DA2-A18A-169292D61236}" type="slidenum">
              <a:rPr lang="en-US" smtClean="0"/>
              <a:t>‹#›</a:t>
            </a:fld>
            <a:endParaRPr lang="en-US"/>
          </a:p>
        </p:txBody>
      </p:sp>
    </p:spTree>
    <p:extLst>
      <p:ext uri="{BB962C8B-B14F-4D97-AF65-F5344CB8AC3E}">
        <p14:creationId xmlns:p14="http://schemas.microsoft.com/office/powerpoint/2010/main" val="60962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68CD6-20A8-41A1-AEF5-999E98A714DF}" type="datetimeFigureOut">
              <a:rPr lang="en-US" smtClean="0"/>
              <a:t>6/12/2021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DAECC-583B-4DA2-A18A-169292D61236}" type="slidenum">
              <a:rPr lang="en-US" smtClean="0"/>
              <a:t>‹#›</a:t>
            </a:fld>
            <a:endParaRPr lang="en-US"/>
          </a:p>
        </p:txBody>
      </p:sp>
    </p:spTree>
    <p:extLst>
      <p:ext uri="{BB962C8B-B14F-4D97-AF65-F5344CB8AC3E}">
        <p14:creationId xmlns:p14="http://schemas.microsoft.com/office/powerpoint/2010/main" val="3220348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ndalus" panose="02020603050405020304" pitchFamily="18" charset="-78"/>
                <a:cs typeface="Andalus" panose="02020603050405020304" pitchFamily="18" charset="-78"/>
              </a:rPr>
              <a:t>English for </a:t>
            </a:r>
            <a:r>
              <a:rPr lang="en-US" b="1" dirty="0" smtClean="0">
                <a:solidFill>
                  <a:srgbClr val="FF0000"/>
                </a:solidFill>
                <a:latin typeface="Andalus" panose="02020603050405020304" pitchFamily="18" charset="-78"/>
                <a:cs typeface="Andalus" panose="02020603050405020304" pitchFamily="18" charset="-78"/>
              </a:rPr>
              <a:t>SLPs</a:t>
            </a:r>
            <a:endParaRPr lang="en-US" b="1" dirty="0">
              <a:solidFill>
                <a:srgbClr val="FF0000"/>
              </a:solidFill>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1524000" y="3646284"/>
            <a:ext cx="9144000" cy="2194078"/>
          </a:xfrm>
        </p:spPr>
        <p:txBody>
          <a:bodyPr>
            <a:normAutofit fontScale="92500" lnSpcReduction="20000"/>
          </a:bodyPr>
          <a:lstStyle/>
          <a:p>
            <a:r>
              <a:rPr lang="en-US" sz="4800" dirty="0" smtClean="0">
                <a:solidFill>
                  <a:srgbClr val="000000"/>
                </a:solidFill>
                <a:latin typeface="AdvP8CAA"/>
              </a:rPr>
              <a:t>Dysphagia</a:t>
            </a:r>
            <a:r>
              <a:rPr lang="en-US" sz="4800" dirty="0">
                <a:solidFill>
                  <a:srgbClr val="000000"/>
                </a:solidFill>
                <a:latin typeface="AdvP8CAA"/>
              </a:rPr>
              <a:t>,</a:t>
            </a:r>
          </a:p>
          <a:p>
            <a:r>
              <a:rPr lang="en-US" sz="4800" dirty="0">
                <a:solidFill>
                  <a:srgbClr val="000000"/>
                </a:solidFill>
                <a:latin typeface="AdvP8CAA"/>
              </a:rPr>
              <a:t>dysarthria, and </a:t>
            </a:r>
            <a:r>
              <a:rPr lang="en-US" sz="4800" dirty="0" smtClean="0">
                <a:solidFill>
                  <a:srgbClr val="000000"/>
                </a:solidFill>
                <a:latin typeface="AdvP8CAA"/>
              </a:rPr>
              <a:t>aphasia</a:t>
            </a:r>
            <a:r>
              <a:rPr lang="en-US" sz="4800" dirty="0" smtClean="0"/>
              <a:t> </a:t>
            </a:r>
            <a:r>
              <a:rPr lang="en-US" sz="4800" dirty="0"/>
              <a:t/>
            </a:r>
            <a:br>
              <a:rPr lang="en-US" sz="4800" dirty="0"/>
            </a:br>
            <a:r>
              <a:rPr lang="en-US" dirty="0" smtClean="0"/>
              <a:t>Dr.Samer Mohsen</a:t>
            </a:r>
          </a:p>
          <a:p>
            <a:r>
              <a:rPr lang="en-US" dirty="0" smtClean="0"/>
              <a:t>MD, PhD</a:t>
            </a:r>
          </a:p>
          <a:p>
            <a:r>
              <a:rPr lang="en-US" dirty="0" smtClean="0"/>
              <a:t>June </a:t>
            </a:r>
            <a:r>
              <a:rPr lang="en-US" dirty="0" smtClean="0"/>
              <a:t>2021</a:t>
            </a:r>
            <a:endParaRPr lang="en-US"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981" y="220663"/>
            <a:ext cx="2095500" cy="2095500"/>
          </a:xfrm>
          <a:prstGeom prst="rect">
            <a:avLst/>
          </a:prstGeom>
        </p:spPr>
      </p:pic>
    </p:spTree>
    <p:extLst>
      <p:ext uri="{BB962C8B-B14F-4D97-AF65-F5344CB8AC3E}">
        <p14:creationId xmlns:p14="http://schemas.microsoft.com/office/powerpoint/2010/main" val="1353372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484" y="229212"/>
            <a:ext cx="10515600" cy="1289871"/>
          </a:xfrm>
        </p:spPr>
        <p:txBody>
          <a:bodyPr>
            <a:noAutofit/>
          </a:bodyPr>
          <a:lstStyle/>
          <a:p>
            <a:r>
              <a:rPr lang="en-US" sz="4000" b="1" dirty="0" smtClean="0">
                <a:solidFill>
                  <a:srgbClr val="FF0000"/>
                </a:solidFill>
              </a:rPr>
              <a:t>Terminology</a:t>
            </a:r>
            <a:r>
              <a:rPr lang="en-US" sz="2800" dirty="0" smtClean="0">
                <a:solidFill>
                  <a:srgbClr val="FF0000"/>
                </a:solidFill>
              </a:rPr>
              <a:t> </a:t>
            </a:r>
            <a:endParaRPr lang="en-US" sz="2800" dirty="0">
              <a:solidFill>
                <a:srgbClr val="FF0000"/>
              </a:solidFill>
            </a:endParaRPr>
          </a:p>
        </p:txBody>
      </p:sp>
      <p:sp>
        <p:nvSpPr>
          <p:cNvPr id="3" name="Content Placeholder 2"/>
          <p:cNvSpPr>
            <a:spLocks noGrp="1"/>
          </p:cNvSpPr>
          <p:nvPr>
            <p:ph sz="half" idx="1"/>
          </p:nvPr>
        </p:nvSpPr>
        <p:spPr>
          <a:xfrm>
            <a:off x="1088922" y="1519084"/>
            <a:ext cx="10515600" cy="4940709"/>
          </a:xfrm>
        </p:spPr>
        <p:txBody>
          <a:bodyPr>
            <a:noAutofit/>
          </a:bodyPr>
          <a:lstStyle/>
          <a:p>
            <a:pPr>
              <a:lnSpc>
                <a:spcPct val="150000"/>
              </a:lnSpc>
              <a:buFontTx/>
              <a:buChar char="-"/>
            </a:pPr>
            <a:r>
              <a:rPr lang="en-US" sz="2000" b="1" dirty="0">
                <a:solidFill>
                  <a:srgbClr val="FF0000"/>
                </a:solidFill>
              </a:rPr>
              <a:t>Dysphagia</a:t>
            </a:r>
            <a:r>
              <a:rPr lang="en-US" sz="2000" dirty="0"/>
              <a:t> is the medical term for swallowing difficulties. Some people with dysphagia have problems swallowing certain foods or liquids, while others can't swallow at all. Other signs of dysphagia include: coughing or choking when eating or drinking. bringing food back up, sometimes through the nose</a:t>
            </a:r>
            <a:r>
              <a:rPr lang="en-US" sz="2000" dirty="0" smtClean="0"/>
              <a:t>.</a:t>
            </a:r>
          </a:p>
          <a:p>
            <a:pPr>
              <a:lnSpc>
                <a:spcPct val="150000"/>
              </a:lnSpc>
              <a:buFontTx/>
              <a:buChar char="-"/>
            </a:pPr>
            <a:r>
              <a:rPr lang="en-US" sz="2000" b="1" dirty="0">
                <a:solidFill>
                  <a:srgbClr val="FF0000"/>
                </a:solidFill>
              </a:rPr>
              <a:t>Dysarthria</a:t>
            </a:r>
            <a:r>
              <a:rPr lang="en-US" sz="2000" dirty="0"/>
              <a:t> is a motor speech disorder in which the muscles that are used to produce speech are damaged, paralyzed, or weakened. The person with dysarthria cannot control his or her tongue, larynx, vocal cords, and surrounding muscles, which makes it difficult for the person to form and pronounce words</a:t>
            </a:r>
            <a:r>
              <a:rPr lang="en-US" sz="2000" dirty="0" smtClean="0"/>
              <a:t>.</a:t>
            </a:r>
          </a:p>
          <a:p>
            <a:pPr>
              <a:lnSpc>
                <a:spcPct val="150000"/>
              </a:lnSpc>
              <a:buFontTx/>
              <a:buChar char="-"/>
            </a:pPr>
            <a:r>
              <a:rPr lang="en-US" sz="2000" b="1" dirty="0">
                <a:solidFill>
                  <a:srgbClr val="FF0000"/>
                </a:solidFill>
              </a:rPr>
              <a:t>Aphasia</a:t>
            </a:r>
            <a:r>
              <a:rPr lang="en-US" sz="2000" dirty="0"/>
              <a:t> is an impairment of language, affecting the production or comprehension of speech and the ability to read or write. </a:t>
            </a:r>
            <a:br>
              <a:rPr lang="en-US" sz="2000" dirty="0"/>
            </a:br>
            <a:r>
              <a:rPr lang="en-US" sz="2000" dirty="0">
                <a:solidFill>
                  <a:srgbClr val="000000"/>
                </a:solidFill>
                <a:latin typeface="AdvOTa20b42a7"/>
              </a:rPr>
              <a:t/>
            </a:r>
            <a:br>
              <a:rPr lang="en-US" sz="2000" dirty="0">
                <a:solidFill>
                  <a:srgbClr val="000000"/>
                </a:solidFill>
                <a:latin typeface="AdvOTa20b42a7"/>
              </a:rPr>
            </a:br>
            <a:r>
              <a:rPr lang="en-US" sz="1800" dirty="0">
                <a:solidFill>
                  <a:srgbClr val="222222"/>
                </a:solidFill>
                <a:latin typeface="Roboto"/>
              </a:rPr>
              <a:t> </a:t>
            </a:r>
            <a:r>
              <a:rPr lang="en-US" sz="1800" dirty="0" smtClean="0">
                <a:solidFill>
                  <a:srgbClr val="222222"/>
                </a:solidFill>
                <a:latin typeface="Times New Roman" panose="02020603050405020304" pitchFamily="18" charset="0"/>
              </a:rPr>
              <a:t> </a:t>
            </a:r>
            <a:endParaRPr lang="en-US" sz="1800" dirty="0">
              <a:solidFill>
                <a:srgbClr val="222222"/>
              </a:solidFill>
              <a:latin typeface="arial" panose="020B0604020202020204" pitchFamily="34" charset="0"/>
            </a:endParaRPr>
          </a:p>
        </p:txBody>
      </p:sp>
    </p:spTree>
    <p:extLst>
      <p:ext uri="{BB962C8B-B14F-4D97-AF65-F5344CB8AC3E}">
        <p14:creationId xmlns:p14="http://schemas.microsoft.com/office/powerpoint/2010/main" val="140000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93" y="143899"/>
            <a:ext cx="10515600" cy="1448927"/>
          </a:xfrm>
        </p:spPr>
        <p:txBody>
          <a:bodyPr>
            <a:noAutofit/>
          </a:bodyPr>
          <a:lstStyle/>
          <a:p>
            <a:r>
              <a:rPr lang="en-US" sz="4000" b="1" dirty="0" smtClean="0">
                <a:solidFill>
                  <a:srgbClr val="FF0000"/>
                </a:solidFill>
              </a:rPr>
              <a:t>Terminology</a:t>
            </a:r>
            <a:r>
              <a:rPr lang="en-US" sz="2800" dirty="0" smtClean="0">
                <a:solidFill>
                  <a:srgbClr val="FF0000"/>
                </a:solidFill>
              </a:rPr>
              <a:t> </a:t>
            </a:r>
            <a:endParaRPr lang="en-US" sz="2800" dirty="0">
              <a:solidFill>
                <a:srgbClr val="FF0000"/>
              </a:solidFill>
            </a:endParaRPr>
          </a:p>
        </p:txBody>
      </p:sp>
      <p:sp>
        <p:nvSpPr>
          <p:cNvPr id="3" name="Content Placeholder 2"/>
          <p:cNvSpPr>
            <a:spLocks noGrp="1"/>
          </p:cNvSpPr>
          <p:nvPr>
            <p:ph sz="half" idx="1"/>
          </p:nvPr>
        </p:nvSpPr>
        <p:spPr>
          <a:xfrm>
            <a:off x="675966" y="1592826"/>
            <a:ext cx="11049001" cy="4984955"/>
          </a:xfrm>
        </p:spPr>
        <p:txBody>
          <a:bodyPr>
            <a:noAutofit/>
          </a:bodyPr>
          <a:lstStyle/>
          <a:p>
            <a:pPr marL="0" indent="0">
              <a:lnSpc>
                <a:spcPct val="150000"/>
              </a:lnSpc>
              <a:buNone/>
            </a:pP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cs typeface="Times New Roman" panose="02020603050405020304" pitchFamily="18" charset="0"/>
              </a:rPr>
              <a:t>- Incidence </a:t>
            </a:r>
            <a:r>
              <a:rPr lang="en-US" sz="2200" dirty="0" smtClean="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the rate of new (or newly diagnosed) cases of the disease. It is generally reported as the number of new cases occurring within a period of </a:t>
            </a:r>
            <a:r>
              <a:rPr lang="en-US" sz="2200" dirty="0" smtClean="0">
                <a:latin typeface="Times New Roman" panose="02020603050405020304" pitchFamily="18" charset="0"/>
                <a:cs typeface="Times New Roman" panose="02020603050405020304" pitchFamily="18" charset="0"/>
              </a:rPr>
              <a:t>time.</a:t>
            </a:r>
          </a:p>
          <a:p>
            <a:pPr>
              <a:lnSpc>
                <a:spcPct val="150000"/>
              </a:lnSpc>
              <a:buFontTx/>
              <a:buChar char="-"/>
            </a:pPr>
            <a:r>
              <a:rPr lang="en-US" sz="2200" b="1" dirty="0" smtClean="0">
                <a:solidFill>
                  <a:srgbClr val="FF0000"/>
                </a:solidFill>
                <a:latin typeface="Times New Roman" panose="02020603050405020304" pitchFamily="18" charset="0"/>
                <a:cs typeface="Times New Roman" panose="02020603050405020304" pitchFamily="18" charset="0"/>
              </a:rPr>
              <a:t>prevalence</a:t>
            </a:r>
            <a:r>
              <a:rPr lang="en-US" sz="2200" b="1" dirty="0">
                <a:solidFill>
                  <a:srgbClr val="FF0000"/>
                </a:solidFill>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the proportion of cases in the population at a given time rather than rate of occurrence of new cases. </a:t>
            </a:r>
            <a:endParaRPr lang="en-US" sz="2200" dirty="0" smtClean="0">
              <a:latin typeface="Times New Roman" panose="02020603050405020304" pitchFamily="18" charset="0"/>
              <a:cs typeface="Times New Roman" panose="02020603050405020304" pitchFamily="18" charset="0"/>
            </a:endParaRPr>
          </a:p>
          <a:p>
            <a:pPr>
              <a:lnSpc>
                <a:spcPct val="150000"/>
              </a:lnSpc>
              <a:buFontTx/>
              <a:buChar char="-"/>
            </a:pPr>
            <a:r>
              <a:rPr lang="en-US" sz="2200" dirty="0" smtClean="0">
                <a:latin typeface="Times New Roman" panose="02020603050405020304" pitchFamily="18" charset="0"/>
                <a:cs typeface="Times New Roman" panose="02020603050405020304" pitchFamily="18" charset="0"/>
              </a:rPr>
              <a:t>Incidence </a:t>
            </a:r>
            <a:r>
              <a:rPr lang="en-US" sz="2200" dirty="0">
                <a:latin typeface="Times New Roman" panose="02020603050405020304" pitchFamily="18" charset="0"/>
                <a:cs typeface="Times New Roman" panose="02020603050405020304" pitchFamily="18" charset="0"/>
              </a:rPr>
              <a:t>conveys information about the risk of contracting the disease, whereas prevalence indicates how widespread the disease is</a:t>
            </a:r>
            <a:r>
              <a:rPr lang="en-US" sz="2200" dirty="0" smtClean="0">
                <a:latin typeface="Times New Roman" panose="02020603050405020304" pitchFamily="18" charset="0"/>
                <a:cs typeface="Times New Roman" panose="02020603050405020304" pitchFamily="18" charset="0"/>
              </a:rPr>
              <a:t>.</a:t>
            </a:r>
          </a:p>
          <a:p>
            <a:pPr>
              <a:lnSpc>
                <a:spcPct val="150000"/>
              </a:lnSpc>
              <a:buFontTx/>
              <a:buChar char="-"/>
            </a:pPr>
            <a:r>
              <a:rPr lang="en-US" sz="2200" b="1" dirty="0">
                <a:solidFill>
                  <a:srgbClr val="FF0000"/>
                </a:solidFill>
                <a:latin typeface="Times New Roman" panose="02020603050405020304" pitchFamily="18" charset="0"/>
                <a:cs typeface="Times New Roman" panose="02020603050405020304" pitchFamily="18" charset="0"/>
              </a:rPr>
              <a:t>Concomitant:  </a:t>
            </a:r>
            <a:r>
              <a:rPr lang="en-US" sz="2200" dirty="0" smtClean="0">
                <a:latin typeface="Times New Roman" panose="02020603050405020304" pitchFamily="18" charset="0"/>
                <a:cs typeface="Times New Roman" panose="02020603050405020304" pitchFamily="18" charset="0"/>
              </a:rPr>
              <a:t>naturally </a:t>
            </a:r>
            <a:r>
              <a:rPr lang="en-US" sz="2200" dirty="0">
                <a:latin typeface="Times New Roman" panose="02020603050405020304" pitchFamily="18" charset="0"/>
                <a:cs typeface="Times New Roman" panose="02020603050405020304" pitchFamily="18" charset="0"/>
              </a:rPr>
              <a:t>accompanying or associated</a:t>
            </a:r>
            <a:r>
              <a:rPr lang="en-US" sz="2200" dirty="0" smtClean="0">
                <a:latin typeface="Times New Roman" panose="02020603050405020304" pitchFamily="18" charset="0"/>
                <a:cs typeface="Times New Roman" panose="02020603050405020304" pitchFamily="18" charset="0"/>
              </a:rPr>
              <a:t>.</a:t>
            </a:r>
            <a:r>
              <a:rPr lang="en-US" sz="2400" dirty="0"/>
              <a:t/>
            </a:r>
            <a:br>
              <a:rPr lang="en-US" sz="2400" dirty="0"/>
            </a:b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735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b="1" dirty="0">
                <a:solidFill>
                  <a:srgbClr val="FF0000"/>
                </a:solidFill>
              </a:rPr>
              <a:t>Terminology</a:t>
            </a:r>
            <a:endParaRPr lang="en-US" dirty="0"/>
          </a:p>
        </p:txBody>
      </p:sp>
      <p:sp>
        <p:nvSpPr>
          <p:cNvPr id="6" name="Content Placeholder 5"/>
          <p:cNvSpPr>
            <a:spLocks noGrp="1"/>
          </p:cNvSpPr>
          <p:nvPr>
            <p:ph idx="1"/>
          </p:nvPr>
        </p:nvSpPr>
        <p:spPr>
          <a:xfrm>
            <a:off x="838200" y="1545412"/>
            <a:ext cx="11166987" cy="3985241"/>
          </a:xfrm>
        </p:spPr>
        <p:txBody>
          <a:bodyPr>
            <a:normAutofit/>
          </a:bodyPr>
          <a:lstStyle/>
          <a:p>
            <a:pPr lvl="0">
              <a:lnSpc>
                <a:spcPct val="150000"/>
              </a:lnSpc>
              <a:buFontTx/>
              <a:buChar char="-"/>
            </a:pPr>
            <a:r>
              <a:rPr lang="en-US" sz="2400" dirty="0">
                <a:solidFill>
                  <a:srgbClr val="000000"/>
                </a:solidFill>
                <a:latin typeface="AdvP4DF60E"/>
              </a:rPr>
              <a:t>patient sentiments of stigmatization</a:t>
            </a:r>
            <a:r>
              <a:rPr lang="en-US" sz="2400" dirty="0"/>
              <a:t> </a:t>
            </a:r>
            <a:r>
              <a:rPr lang="en-US" sz="2400" dirty="0" smtClean="0"/>
              <a:t>??</a:t>
            </a:r>
          </a:p>
          <a:p>
            <a:pPr lvl="0">
              <a:lnSpc>
                <a:spcPct val="150000"/>
              </a:lnSpc>
              <a:buFontTx/>
              <a:buChar char="-"/>
            </a:pPr>
            <a:r>
              <a:rPr lang="en-US" sz="2400" dirty="0" smtClean="0">
                <a:solidFill>
                  <a:srgbClr val="FF0000"/>
                </a:solidFill>
              </a:rPr>
              <a:t>Etiology</a:t>
            </a:r>
            <a:r>
              <a:rPr lang="en-US" sz="2400" dirty="0" smtClean="0"/>
              <a:t>: pathogenesis </a:t>
            </a:r>
          </a:p>
          <a:p>
            <a:pPr lvl="0">
              <a:lnSpc>
                <a:spcPct val="150000"/>
              </a:lnSpc>
              <a:buFontTx/>
              <a:buChar char="-"/>
            </a:pPr>
            <a:r>
              <a:rPr lang="en-US" sz="2200" b="1" dirty="0">
                <a:solidFill>
                  <a:srgbClr val="FF0000"/>
                </a:solidFill>
              </a:rPr>
              <a:t>Neuroimaging</a:t>
            </a:r>
            <a:r>
              <a:rPr lang="en-US" sz="2200" dirty="0"/>
              <a:t> or brain imaging is the use of various techniques to either directly or indirectly image the structure, function, or pharmacology of the nervous system</a:t>
            </a:r>
            <a:r>
              <a:rPr lang="en-US" sz="2200" dirty="0" smtClean="0"/>
              <a:t>.</a:t>
            </a:r>
          </a:p>
          <a:p>
            <a:pPr marL="0" indent="0">
              <a:lnSpc>
                <a:spcPct val="150000"/>
              </a:lnSpc>
              <a:buNone/>
            </a:pPr>
            <a:r>
              <a:rPr lang="en-US" sz="2200" b="1" dirty="0" smtClean="0">
                <a:solidFill>
                  <a:srgbClr val="FF0000"/>
                </a:solidFill>
                <a:latin typeface="Times New Roman" panose="02020603050405020304" pitchFamily="18" charset="0"/>
                <a:cs typeface="Times New Roman" panose="02020603050405020304" pitchFamily="18" charset="0"/>
              </a:rPr>
              <a:t>- Acute</a:t>
            </a:r>
            <a:r>
              <a:rPr lang="en-US" sz="2200" b="1" dirty="0">
                <a:solidFill>
                  <a:srgbClr val="FF0000"/>
                </a:solidFill>
                <a:latin typeface="Times New Roman" panose="02020603050405020304" pitchFamily="18" charset="0"/>
                <a:cs typeface="Times New Roman" panose="02020603050405020304" pitchFamily="18" charset="0"/>
              </a:rPr>
              <a:t>, sub-acute, chronic.</a:t>
            </a:r>
          </a:p>
          <a:p>
            <a:pPr>
              <a:lnSpc>
                <a:spcPct val="150000"/>
              </a:lnSpc>
              <a:buFontTx/>
              <a:buChar char="-"/>
            </a:pPr>
            <a:r>
              <a:rPr lang="en-US" sz="2200" b="1" dirty="0">
                <a:solidFill>
                  <a:srgbClr val="FF0000"/>
                </a:solidFill>
                <a:latin typeface="Times New Roman" panose="02020603050405020304" pitchFamily="18" charset="0"/>
                <a:cs typeface="Times New Roman" panose="02020603050405020304" pitchFamily="18" charset="0"/>
              </a:rPr>
              <a:t>Recurrence: </a:t>
            </a:r>
            <a:r>
              <a:rPr lang="en-US" sz="2200" dirty="0"/>
              <a:t>the fact of occurring again.</a:t>
            </a:r>
          </a:p>
          <a:p>
            <a:pPr lvl="0">
              <a:lnSpc>
                <a:spcPct val="150000"/>
              </a:lnSpc>
              <a:buFontTx/>
              <a:buChar char="-"/>
            </a:pPr>
            <a:endParaRPr lang="en-US" sz="2200" dirty="0"/>
          </a:p>
        </p:txBody>
      </p:sp>
      <p:pic>
        <p:nvPicPr>
          <p:cNvPr id="2" name="Picture 1"/>
          <p:cNvPicPr>
            <a:picLocks noChangeAspect="1"/>
          </p:cNvPicPr>
          <p:nvPr/>
        </p:nvPicPr>
        <p:blipFill>
          <a:blip r:embed="rId2"/>
          <a:stretch>
            <a:fillRect/>
          </a:stretch>
        </p:blipFill>
        <p:spPr>
          <a:xfrm>
            <a:off x="7108021" y="4262281"/>
            <a:ext cx="4731092" cy="2470048"/>
          </a:xfrm>
          <a:prstGeom prst="rect">
            <a:avLst/>
          </a:prstGeom>
        </p:spPr>
      </p:pic>
    </p:spTree>
    <p:extLst>
      <p:ext uri="{BB962C8B-B14F-4D97-AF65-F5344CB8AC3E}">
        <p14:creationId xmlns:p14="http://schemas.microsoft.com/office/powerpoint/2010/main" val="416000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1356</TotalTime>
  <Words>279</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AdvOTa20b42a7</vt:lpstr>
      <vt:lpstr>AdvP4DF60E</vt:lpstr>
      <vt:lpstr>AdvP8CAA</vt:lpstr>
      <vt:lpstr>Andalus</vt:lpstr>
      <vt:lpstr>arial</vt:lpstr>
      <vt:lpstr>arial</vt:lpstr>
      <vt:lpstr>Calibri</vt:lpstr>
      <vt:lpstr>Calibri Light</vt:lpstr>
      <vt:lpstr>Roboto</vt:lpstr>
      <vt:lpstr>Times New Roman</vt:lpstr>
      <vt:lpstr>Office Theme</vt:lpstr>
      <vt:lpstr>English for SLPs</vt:lpstr>
      <vt:lpstr>Terminology </vt:lpstr>
      <vt:lpstr>Terminology </vt:lpstr>
      <vt:lpstr>Terminology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SLPs Lesson 1</dc:title>
  <dc:creator>د سامر محسن</dc:creator>
  <cp:lastModifiedBy>Reviewer</cp:lastModifiedBy>
  <cp:revision>46</cp:revision>
  <dcterms:created xsi:type="dcterms:W3CDTF">2020-03-22T07:43:05Z</dcterms:created>
  <dcterms:modified xsi:type="dcterms:W3CDTF">2021-06-12T06:19:35Z</dcterms:modified>
</cp:coreProperties>
</file>